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371" r:id="rId2"/>
    <p:sldId id="299" r:id="rId3"/>
    <p:sldId id="300" r:id="rId4"/>
    <p:sldId id="552" r:id="rId5"/>
    <p:sldId id="564" r:id="rId6"/>
    <p:sldId id="536" r:id="rId7"/>
    <p:sldId id="537" r:id="rId8"/>
    <p:sldId id="553" r:id="rId9"/>
    <p:sldId id="554" r:id="rId10"/>
    <p:sldId id="555" r:id="rId11"/>
    <p:sldId id="565" r:id="rId12"/>
    <p:sldId id="567" r:id="rId13"/>
    <p:sldId id="556" r:id="rId14"/>
    <p:sldId id="557" r:id="rId15"/>
    <p:sldId id="558" r:id="rId16"/>
    <p:sldId id="559" r:id="rId17"/>
    <p:sldId id="274" r:id="rId18"/>
    <p:sldId id="298" r:id="rId19"/>
    <p:sldId id="400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1" autoAdjust="0"/>
    <p:restoredTop sz="94660"/>
  </p:normalViewPr>
  <p:slideViewPr>
    <p:cSldViewPr>
      <p:cViewPr varScale="1">
        <p:scale>
          <a:sx n="63" d="100"/>
          <a:sy n="63" d="100"/>
        </p:scale>
        <p:origin x="788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147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068796-915B-4F4F-972A-93A5DBC2787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184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3100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12 - Monday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2B961-0B4D-4031-9F26-58BCE53E2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interest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3CE7250-DA41-443D-9764-CDBAC90649D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What money is doing over time is earning </a:t>
                </a:r>
                <a:r>
                  <a:rPr lang="en-US" b="1" dirty="0"/>
                  <a:t>interest</a:t>
                </a:r>
              </a:p>
              <a:p>
                <a:r>
                  <a:rPr lang="en-US" dirty="0"/>
                  <a:t>Interest is built around a few variables:</a:t>
                </a:r>
              </a:p>
              <a:p>
                <a:pPr lvl="1"/>
                <a:r>
                  <a:rPr lang="en-US" dirty="0"/>
                  <a:t>The present value </a:t>
                </a:r>
                <a:r>
                  <a:rPr lang="en-US" i="1" dirty="0"/>
                  <a:t>P</a:t>
                </a:r>
                <a:r>
                  <a:rPr lang="en-US" dirty="0"/>
                  <a:t> of the money</a:t>
                </a:r>
              </a:p>
              <a:p>
                <a:pPr lvl="1"/>
                <a:r>
                  <a:rPr lang="en-US" dirty="0"/>
                  <a:t>The number of periods </a:t>
                </a:r>
                <a:r>
                  <a:rPr lang="en-US" i="1" dirty="0"/>
                  <a:t>n</a:t>
                </a:r>
                <a:r>
                  <a:rPr lang="en-US" dirty="0"/>
                  <a:t> during which the money will be earning interest</a:t>
                </a:r>
              </a:p>
              <a:p>
                <a:pPr lvl="1"/>
                <a:r>
                  <a:rPr lang="en-US" dirty="0"/>
                  <a:t>The periodic interest rate </a:t>
                </a:r>
                <a:r>
                  <a:rPr lang="en-US" i="1" dirty="0"/>
                  <a:t>r</a:t>
                </a:r>
                <a:r>
                  <a:rPr lang="en-US" dirty="0"/>
                  <a:t>, which is the percentage of the present value the money will earn each period</a:t>
                </a:r>
              </a:p>
              <a:p>
                <a:r>
                  <a:rPr lang="en-US" dirty="0"/>
                  <a:t>With simple interest, the interest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</m:oMath>
                </a14:m>
                <a:endParaRPr lang="en-US" dirty="0"/>
              </a:p>
              <a:p>
                <a:r>
                  <a:rPr lang="en-US" dirty="0"/>
                  <a:t>Future value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i="1" baseline="-25000" dirty="0" err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+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r>
                  <a:rPr lang="en-US" dirty="0"/>
                  <a:t>Example: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= $1,000,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= 5,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=  0.70%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=$1,000∙5∙0.007=$35</m:t>
                    </m:r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i="1" baseline="-25000" dirty="0" err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=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$1,035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3CE7250-DA41-443D-9764-CDBAC90649D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7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7840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29D98-9AB4-4358-A185-4442C607A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2073C-29CC-4796-93E6-2D68A6B739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81200"/>
            <a:ext cx="10972800" cy="46482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Inflation</a:t>
            </a:r>
            <a:r>
              <a:rPr lang="en-US" dirty="0"/>
              <a:t> is the tendency for everything to get more and more expensive over time</a:t>
            </a:r>
          </a:p>
          <a:p>
            <a:pPr lvl="1"/>
            <a:r>
              <a:rPr lang="en-US" dirty="0"/>
              <a:t>Don't worry: Your salary rises to keep pace</a:t>
            </a:r>
          </a:p>
          <a:p>
            <a:pPr lvl="1"/>
            <a:r>
              <a:rPr lang="en-US" dirty="0"/>
              <a:t>Do worry: If everyone's salary rises too much, inflation will spiral out of control</a:t>
            </a:r>
          </a:p>
          <a:p>
            <a:r>
              <a:rPr lang="en-US" dirty="0"/>
              <a:t>Deflation (negative inflation) is also possible</a:t>
            </a:r>
          </a:p>
          <a:p>
            <a:pPr lvl="1"/>
            <a:r>
              <a:rPr lang="en-US" dirty="0"/>
              <a:t>And harder to fix</a:t>
            </a:r>
          </a:p>
          <a:p>
            <a:r>
              <a:rPr lang="en-US" dirty="0"/>
              <a:t>For your whole lives, you've seen average inflation rates between -0.4 and 8% (the 2022 high)</a:t>
            </a:r>
          </a:p>
          <a:p>
            <a:r>
              <a:rPr lang="en-US" dirty="0"/>
              <a:t>We care in this discussion because if you make 3% interest but there was 3% inflation, the value of your money is the same</a:t>
            </a:r>
          </a:p>
          <a:p>
            <a:r>
              <a:rPr lang="en-US" dirty="0"/>
              <a:t>Economists distinguish between the </a:t>
            </a:r>
            <a:r>
              <a:rPr lang="en-US" b="1" dirty="0"/>
              <a:t>real interest rate</a:t>
            </a:r>
            <a:r>
              <a:rPr lang="en-US" dirty="0"/>
              <a:t> (taking into account inflation) and the </a:t>
            </a:r>
            <a:r>
              <a:rPr lang="en-US" b="1" dirty="0"/>
              <a:t>nominal interest rate</a:t>
            </a:r>
            <a:r>
              <a:rPr lang="en-US" dirty="0"/>
              <a:t> (ignoring inflation)</a:t>
            </a:r>
          </a:p>
          <a:p>
            <a:r>
              <a:rPr lang="en-US" dirty="0"/>
              <a:t>With the low interest rate of about 0.2% from 2012-2022, putting $1,000 in a savings account for 10 years to make $1,020.18 would give you money with the same value as about $800 when you started</a:t>
            </a:r>
          </a:p>
          <a:p>
            <a:pPr lvl="1"/>
            <a:r>
              <a:rPr lang="en-US" b="1" dirty="0"/>
              <a:t>Yuck.</a:t>
            </a:r>
          </a:p>
        </p:txBody>
      </p:sp>
    </p:spTree>
    <p:extLst>
      <p:ext uri="{BB962C8B-B14F-4D97-AF65-F5344CB8AC3E}">
        <p14:creationId xmlns:p14="http://schemas.microsoft.com/office/powerpoint/2010/main" val="1281176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22922-F247-402D-A84E-75964E2C1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inflation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AEC445-4D2C-4B16-AA92-50F107377D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82" t="23333" r="34214" b="31400"/>
          <a:stretch/>
        </p:blipFill>
        <p:spPr>
          <a:xfrm>
            <a:off x="2427197" y="2743200"/>
            <a:ext cx="7337605" cy="409498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90E098-B823-445E-9F2D-EA3E6ACE11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196607"/>
          </a:xfrm>
        </p:spPr>
        <p:txBody>
          <a:bodyPr>
            <a:normAutofit fontScale="92500"/>
          </a:bodyPr>
          <a:lstStyle/>
          <a:p>
            <a:r>
              <a:rPr lang="en-US" dirty="0"/>
              <a:t>A number of factors have made inflation in the U.S. rise recently</a:t>
            </a:r>
          </a:p>
          <a:p>
            <a:r>
              <a:rPr lang="en-US" dirty="0"/>
              <a:t>It's still not bad compared to the 1970s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3BA82B-1EF0-4744-935C-62CE88CBBF49}"/>
              </a:ext>
            </a:extLst>
          </p:cNvPr>
          <p:cNvSpPr txBox="1"/>
          <p:nvPr/>
        </p:nvSpPr>
        <p:spPr>
          <a:xfrm>
            <a:off x="9829800" y="5943600"/>
            <a:ext cx="198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Source: https://www.macrotrends.net/global-metrics/countries/USA/united-states/inflation-rate-cpi</a:t>
            </a:r>
          </a:p>
        </p:txBody>
      </p:sp>
    </p:spTree>
    <p:extLst>
      <p:ext uri="{BB962C8B-B14F-4D97-AF65-F5344CB8AC3E}">
        <p14:creationId xmlns:p14="http://schemas.microsoft.com/office/powerpoint/2010/main" val="1656204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F7811-6DFF-4ACE-A4C2-5D484B199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Compound interest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4253980-4E9A-49A1-AA15-31B13A2F62D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Our example with $1,000 at 0.7% interest for 5 years was simple interest</a:t>
                </a:r>
              </a:p>
              <a:p>
                <a:pPr lvl="1"/>
                <a:r>
                  <a:rPr lang="en-US" dirty="0"/>
                  <a:t>Which no one actually uses</a:t>
                </a:r>
              </a:p>
              <a:p>
                <a:r>
                  <a:rPr lang="en-US" b="1" dirty="0"/>
                  <a:t>Compound interest</a:t>
                </a:r>
                <a:r>
                  <a:rPr lang="en-US" dirty="0"/>
                  <a:t> means that when you earn interest in one period, you get to earn interest on that interest in the next period</a:t>
                </a:r>
              </a:p>
              <a:p>
                <a:r>
                  <a:rPr lang="en-US" dirty="0"/>
                  <a:t>If we compounded every year, our example would become: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 $1,000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∙1.007⋅1.007⋅1.007⋅1.007⋅1.007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=$1,035.49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We got $0.49 more!</a:t>
                </a:r>
              </a:p>
              <a:p>
                <a:pPr lvl="1"/>
                <a:r>
                  <a:rPr lang="en-US" dirty="0"/>
                  <a:t>These interest rates are why savings accounts suck right now</a:t>
                </a:r>
              </a:p>
              <a:p>
                <a:r>
                  <a:rPr lang="en-US" dirty="0"/>
                  <a:t>Compound interest: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dirty="0"/>
                  <a:t> </a:t>
                </a:r>
              </a:p>
              <a:p>
                <a:r>
                  <a:rPr lang="en-US" dirty="0"/>
                  <a:t>Imagine you could earn 5% a year for 10 years</a:t>
                </a:r>
              </a:p>
              <a:p>
                <a:pPr lvl="1"/>
                <a:r>
                  <a:rPr lang="en-US" dirty="0"/>
                  <a:t>Simple interest: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$1,000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+$1,000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.0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5=$1,500</m:t>
                    </m:r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lvl="1"/>
                <a:r>
                  <a:rPr lang="en-US" dirty="0"/>
                  <a:t>Compound interest: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=$1,000⋅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1.05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=$1,628.89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4253980-4E9A-49A1-AA15-31B13A2F62D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7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7688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1EFC8-3319-4C56-AD2D-E5D1017CF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Discounted present value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3714754-01C2-4F0E-B8B6-9D536243FB0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r>
                  <a:rPr lang="en-US" dirty="0"/>
                  <a:t>What if one of your options was to get $1,000 at some point in the future or to get some other sum right now?</a:t>
                </a:r>
              </a:p>
              <a:p>
                <a:r>
                  <a:rPr lang="en-US" dirty="0"/>
                  <a:t>Working backwards from $1,000 with a given interest rate, what is the present value of that money?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Calculating the present value from a future value is called </a:t>
                </a:r>
                <a:r>
                  <a:rPr lang="en-US" b="1" dirty="0"/>
                  <a:t>discounting</a:t>
                </a:r>
                <a:r>
                  <a:rPr lang="en-US" dirty="0"/>
                  <a:t>, which finds the </a:t>
                </a:r>
                <a:r>
                  <a:rPr lang="en-US" b="1" dirty="0"/>
                  <a:t>discounted present value</a:t>
                </a:r>
              </a:p>
              <a:p>
                <a:r>
                  <a:rPr lang="en-US" dirty="0"/>
                  <a:t>If someone promises $1,000 after 6 years with an interest rate of 8% compounded annually, the discounted present value is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$1,000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1.08</m:t>
                                </m:r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sup>
                        </m:sSup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$1,000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1.586874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=$630.17</m:t>
                    </m:r>
                  </m:oMath>
                </a14:m>
                <a:endParaRPr lang="en-US" dirty="0"/>
              </a:p>
              <a:p>
                <a:r>
                  <a:rPr lang="en-US" dirty="0"/>
                  <a:t>Thus, if you can get more than $630.17 right now, it's better to do that</a:t>
                </a:r>
              </a:p>
              <a:p>
                <a:r>
                  <a:rPr lang="en-US" dirty="0"/>
                  <a:t>If you can't, it's better to take $1,000 in the future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3714754-01C2-4F0E-B8B6-9D536243FB0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1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4639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9ADD9-512A-42EF-A17B-98C0E448B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buy or lease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73F23-0893-43B3-B172-11061C57C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775192"/>
            <a:ext cx="7239000" cy="492736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Consider a server you need for a 3-year project</a:t>
            </a:r>
          </a:p>
          <a:p>
            <a:r>
              <a:rPr lang="en-US" dirty="0"/>
              <a:t>You have two options:</a:t>
            </a:r>
          </a:p>
          <a:p>
            <a:pPr lvl="1"/>
            <a:r>
              <a:rPr lang="en-US" dirty="0"/>
              <a:t>Buy the server for $-4,000</a:t>
            </a:r>
          </a:p>
          <a:p>
            <a:pPr lvl="1"/>
            <a:r>
              <a:rPr lang="en-US" dirty="0"/>
              <a:t>Lease it for four payments: $-1,000 now, $-1,000 in a year, $-1,100 in two years, and $-1,150 in three years at the end of the project</a:t>
            </a:r>
          </a:p>
          <a:p>
            <a:r>
              <a:rPr lang="en-US" dirty="0"/>
              <a:t>Naïve math says that $-4,000 is  better than $-1,000 + $-1,000 + $-1,100 + $-1,150 = $-4,250</a:t>
            </a:r>
          </a:p>
          <a:p>
            <a:r>
              <a:rPr lang="en-US" dirty="0"/>
              <a:t>However, we can apply the discounted present value to those later payments (because we could have been investing that money)</a:t>
            </a:r>
          </a:p>
          <a:p>
            <a:r>
              <a:rPr lang="en-US" dirty="0"/>
              <a:t>As you can see in the table to the right, the discounted present value of $-3,943.52 is better than $-4,000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404B88B-B15C-452A-B71F-DDE1456557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608971"/>
              </p:ext>
            </p:extLst>
          </p:nvPr>
        </p:nvGraphicFramePr>
        <p:xfrm>
          <a:off x="7391400" y="2590800"/>
          <a:ext cx="4626611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893">
                  <a:extLst>
                    <a:ext uri="{9D8B030D-6E8A-4147-A177-3AD203B41FA5}">
                      <a16:colId xmlns:a16="http://schemas.microsoft.com/office/drawing/2014/main" val="1437460269"/>
                    </a:ext>
                  </a:extLst>
                </a:gridCol>
                <a:gridCol w="1348105">
                  <a:extLst>
                    <a:ext uri="{9D8B030D-6E8A-4147-A177-3AD203B41FA5}">
                      <a16:colId xmlns:a16="http://schemas.microsoft.com/office/drawing/2014/main" val="2663853723"/>
                    </a:ext>
                  </a:extLst>
                </a:gridCol>
                <a:gridCol w="1320483">
                  <a:extLst>
                    <a:ext uri="{9D8B030D-6E8A-4147-A177-3AD203B41FA5}">
                      <a16:colId xmlns:a16="http://schemas.microsoft.com/office/drawing/2014/main" val="1786682671"/>
                    </a:ext>
                  </a:extLst>
                </a:gridCol>
                <a:gridCol w="1548130">
                  <a:extLst>
                    <a:ext uri="{9D8B030D-6E8A-4147-A177-3AD203B41FA5}">
                      <a16:colId xmlns:a16="http://schemas.microsoft.com/office/drawing/2014/main" val="34738051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/>
                        <a:t>F</a:t>
                      </a:r>
                      <a:r>
                        <a:rPr lang="en-US" sz="2400" i="1" baseline="-25000" dirty="0" err="1"/>
                        <a:t>n</a:t>
                      </a:r>
                      <a:endParaRPr lang="en-US" sz="2400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(1 + </a:t>
                      </a:r>
                      <a:r>
                        <a:rPr lang="en-US" sz="2400" i="1" dirty="0"/>
                        <a:t>r</a:t>
                      </a:r>
                      <a:r>
                        <a:rPr lang="en-US" sz="2400" dirty="0"/>
                        <a:t>)</a:t>
                      </a:r>
                      <a:r>
                        <a:rPr lang="en-US" sz="2400" i="1" baseline="30000" dirty="0"/>
                        <a:t>n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 err="1"/>
                        <a:t>F</a:t>
                      </a:r>
                      <a:r>
                        <a:rPr lang="en-US" sz="2400" i="1" baseline="-25000" dirty="0" err="1"/>
                        <a:t>n</a:t>
                      </a:r>
                      <a:r>
                        <a:rPr lang="en-US" sz="2400" i="1" baseline="-25000" dirty="0"/>
                        <a:t> </a:t>
                      </a:r>
                      <a:r>
                        <a:rPr lang="en-US" sz="2400" dirty="0"/>
                        <a:t>/ (1 + </a:t>
                      </a:r>
                      <a:r>
                        <a:rPr lang="en-US" sz="2400" i="1" dirty="0"/>
                        <a:t>r</a:t>
                      </a:r>
                      <a:r>
                        <a:rPr lang="en-US" sz="2400" dirty="0"/>
                        <a:t>)</a:t>
                      </a:r>
                      <a:r>
                        <a:rPr lang="en-US" sz="2400" i="1" baseline="30000" dirty="0"/>
                        <a:t>n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151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-1000.00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-1000.00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7685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-1000.00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-952.38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879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-1100.00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1.1025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-997.73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04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-1150.00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1.157625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-993.41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663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-3943.52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715591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0580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AF6EC-4518-4A77-8D6A-054444690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go or no-go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6CD710-9561-4B35-B2B5-2FAAB680B8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194937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Someone wants to hire your company to develop and maintain software</a:t>
            </a:r>
          </a:p>
          <a:p>
            <a:r>
              <a:rPr lang="en-US" dirty="0"/>
              <a:t>This project gets revenue (because they pay you) but incurs costs (because you have to pay developers and maintain equipment)</a:t>
            </a:r>
          </a:p>
          <a:p>
            <a:pPr lvl="1"/>
            <a:r>
              <a:rPr lang="en-US" dirty="0"/>
              <a:t>Revenues will be $100,000 a year for the first four years and $500,000 at the end</a:t>
            </a:r>
          </a:p>
          <a:p>
            <a:pPr lvl="1"/>
            <a:r>
              <a:rPr lang="en-US" dirty="0"/>
              <a:t>Costs will be $-450,000 immediately, $-80,000 for three years, and $-50,000 for the last two years, as you need less team to do maintenance and support</a:t>
            </a:r>
          </a:p>
          <a:p>
            <a:r>
              <a:rPr lang="en-US" dirty="0"/>
              <a:t>This table summarizes the discounted present value, assuming that the discount rate is 4%</a:t>
            </a:r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A9F3A63-C86A-44CE-A100-44D86B1AC5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489445"/>
              </p:ext>
            </p:extLst>
          </p:nvPr>
        </p:nvGraphicFramePr>
        <p:xfrm>
          <a:off x="1602171" y="3394122"/>
          <a:ext cx="8987657" cy="3308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754">
                  <a:extLst>
                    <a:ext uri="{9D8B030D-6E8A-4147-A177-3AD203B41FA5}">
                      <a16:colId xmlns:a16="http://schemas.microsoft.com/office/drawing/2014/main" val="1437460269"/>
                    </a:ext>
                  </a:extLst>
                </a:gridCol>
                <a:gridCol w="1288445">
                  <a:extLst>
                    <a:ext uri="{9D8B030D-6E8A-4147-A177-3AD203B41FA5}">
                      <a16:colId xmlns:a16="http://schemas.microsoft.com/office/drawing/2014/main" val="2663853723"/>
                    </a:ext>
                  </a:extLst>
                </a:gridCol>
                <a:gridCol w="1414590">
                  <a:extLst>
                    <a:ext uri="{9D8B030D-6E8A-4147-A177-3AD203B41FA5}">
                      <a16:colId xmlns:a16="http://schemas.microsoft.com/office/drawing/2014/main" val="2829259301"/>
                    </a:ext>
                  </a:extLst>
                </a:gridCol>
                <a:gridCol w="1695006">
                  <a:extLst>
                    <a:ext uri="{9D8B030D-6E8A-4147-A177-3AD203B41FA5}">
                      <a16:colId xmlns:a16="http://schemas.microsoft.com/office/drawing/2014/main" val="1786682671"/>
                    </a:ext>
                  </a:extLst>
                </a:gridCol>
                <a:gridCol w="1303655">
                  <a:extLst>
                    <a:ext uri="{9D8B030D-6E8A-4147-A177-3AD203B41FA5}">
                      <a16:colId xmlns:a16="http://schemas.microsoft.com/office/drawing/2014/main" val="3473805123"/>
                    </a:ext>
                  </a:extLst>
                </a:gridCol>
                <a:gridCol w="1414589">
                  <a:extLst>
                    <a:ext uri="{9D8B030D-6E8A-4147-A177-3AD203B41FA5}">
                      <a16:colId xmlns:a16="http://schemas.microsoft.com/office/drawing/2014/main" val="3679242594"/>
                    </a:ext>
                  </a:extLst>
                </a:gridCol>
                <a:gridCol w="1479618">
                  <a:extLst>
                    <a:ext uri="{9D8B030D-6E8A-4147-A177-3AD203B41FA5}">
                      <a16:colId xmlns:a16="http://schemas.microsoft.com/office/drawing/2014/main" val="622190918"/>
                    </a:ext>
                  </a:extLst>
                </a:gridCol>
              </a:tblGrid>
              <a:tr h="534750"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R</a:t>
                      </a:r>
                      <a:endParaRPr lang="en-US" sz="2000" i="1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(1 + </a:t>
                      </a:r>
                      <a:r>
                        <a:rPr lang="en-US" sz="2000" i="1" dirty="0"/>
                        <a:t>r</a:t>
                      </a:r>
                      <a:r>
                        <a:rPr lang="en-US" sz="2000" dirty="0"/>
                        <a:t>)</a:t>
                      </a:r>
                      <a:r>
                        <a:rPr lang="en-US" sz="2000" i="1" baseline="30000" dirty="0"/>
                        <a:t>n</a:t>
                      </a:r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/>
                        <a:t>R</a:t>
                      </a:r>
                      <a:r>
                        <a:rPr lang="en-US" sz="2000" i="1" baseline="-25000" dirty="0"/>
                        <a:t> </a:t>
                      </a:r>
                      <a:r>
                        <a:rPr lang="en-US" sz="2000" dirty="0"/>
                        <a:t>/ (1 + </a:t>
                      </a:r>
                      <a:r>
                        <a:rPr lang="en-US" sz="2000" i="1" dirty="0"/>
                        <a:t>r</a:t>
                      </a:r>
                      <a:r>
                        <a:rPr lang="en-US" sz="2000" dirty="0"/>
                        <a:t>)</a:t>
                      </a:r>
                      <a:r>
                        <a:rPr lang="en-US" sz="2000" i="1" baseline="30000" dirty="0"/>
                        <a:t>n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/>
                        <a:t>C</a:t>
                      </a:r>
                      <a:r>
                        <a:rPr lang="en-US" sz="2000" i="1" baseline="-25000" dirty="0"/>
                        <a:t> </a:t>
                      </a:r>
                      <a:r>
                        <a:rPr lang="en-US" sz="2000" dirty="0"/>
                        <a:t>/ (1 + </a:t>
                      </a:r>
                      <a:r>
                        <a:rPr lang="en-US" sz="2000" i="1" dirty="0"/>
                        <a:t>r</a:t>
                      </a:r>
                      <a:r>
                        <a:rPr lang="en-US" sz="2000" dirty="0"/>
                        <a:t>)</a:t>
                      </a:r>
                      <a:r>
                        <a:rPr lang="en-US" sz="2000" i="1" baseline="30000" dirty="0"/>
                        <a:t>n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Net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27151874"/>
                  </a:ext>
                </a:extLst>
              </a:tr>
              <a:tr h="3022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-450000.00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-450000.00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-450000.00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7685297"/>
                  </a:ext>
                </a:extLst>
              </a:tr>
              <a:tr h="3022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100000.00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-80000.00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1.04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96153.85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-76923.08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19230.77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879540"/>
                  </a:ext>
                </a:extLst>
              </a:tr>
              <a:tr h="3022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100000.00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-80000.00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1.0816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92455.62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-73964.50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18491.12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0415798"/>
                  </a:ext>
                </a:extLst>
              </a:tr>
              <a:tr h="3022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100000.00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-80000.00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1.124864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88899.64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-71119.71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17779.93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1769744"/>
                  </a:ext>
                </a:extLst>
              </a:tr>
              <a:tr h="3022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100000.00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-50000.00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1.16985856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85480.42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-42740.21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42740.21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3419440"/>
                  </a:ext>
                </a:extLst>
              </a:tr>
              <a:tr h="3022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500000.00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-50000.00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1.2166529024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410963.55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-41096.36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369867.19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663061"/>
                  </a:ext>
                </a:extLst>
              </a:tr>
              <a:tr h="30225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773953.08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-755843.86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18109.22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715591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3277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Scheduling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625609"/>
          </a:xfrm>
        </p:spPr>
        <p:txBody>
          <a:bodyPr>
            <a:normAutofit/>
          </a:bodyPr>
          <a:lstStyle/>
          <a:p>
            <a:r>
              <a:rPr lang="en-US" b="1" dirty="0"/>
              <a:t>Turn in reflection on Project 3</a:t>
            </a:r>
          </a:p>
          <a:p>
            <a:pPr lvl="1"/>
            <a:r>
              <a:rPr lang="en-US" b="1" dirty="0"/>
              <a:t>Due tonight!</a:t>
            </a:r>
          </a:p>
          <a:p>
            <a:r>
              <a:rPr lang="en-US" dirty="0"/>
              <a:t>Work on Project 4</a:t>
            </a:r>
          </a:p>
          <a:p>
            <a:r>
              <a:rPr lang="en-US" dirty="0"/>
              <a:t>Read Chapter 14: Scheduling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Work days</a:t>
            </a:r>
          </a:p>
          <a:p>
            <a:r>
              <a:rPr lang="en-US" dirty="0"/>
              <a:t>Before that:</a:t>
            </a:r>
          </a:p>
          <a:p>
            <a:pPr lvl="1"/>
            <a:r>
              <a:rPr lang="en-US" dirty="0"/>
              <a:t>Task identification</a:t>
            </a:r>
          </a:p>
          <a:p>
            <a:pPr lvl="2"/>
            <a:r>
              <a:rPr lang="en-US" dirty="0"/>
              <a:t>Work breakdown structure</a:t>
            </a:r>
          </a:p>
          <a:p>
            <a:pPr lvl="1"/>
            <a:r>
              <a:rPr lang="en-US" dirty="0"/>
              <a:t>Effort estimation</a:t>
            </a:r>
          </a:p>
          <a:p>
            <a:pPr lvl="2"/>
            <a:r>
              <a:rPr lang="en-US" dirty="0"/>
              <a:t>Traditional: Estimate size (in LOC or function points), then use analysis to predict person-months</a:t>
            </a:r>
          </a:p>
          <a:p>
            <a:pPr lvl="2"/>
            <a:r>
              <a:rPr lang="en-US" dirty="0"/>
              <a:t>Agile: Ignore final size but try to estimate work done per sprint in story points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980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096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8DD21-B69A-4C4E-BD33-192706D17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4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C57297-614D-485A-912E-2586209092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289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8814F-3C38-4B98-A008-7905155AC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2 Post Mortem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231079-5405-4C12-953D-C0E81DC394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286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279E1-AC9A-45BA-B55C-8E8370CEC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and Economic Planning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AEC798-A688-4C20-B27F-07226E8714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326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64C519-6070-40FB-A599-20C811FFC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Finances matter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53C181C-D05B-4F41-8025-2F880B33A9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There are three software planning activities where finances are particularly important</a:t>
            </a:r>
          </a:p>
          <a:p>
            <a:r>
              <a:rPr lang="en-US" dirty="0"/>
              <a:t>Buy or lease decision</a:t>
            </a:r>
          </a:p>
          <a:p>
            <a:pPr lvl="1"/>
            <a:r>
              <a:rPr lang="en-US" dirty="0"/>
              <a:t>Should software or hardware be bought or leased?</a:t>
            </a:r>
          </a:p>
          <a:p>
            <a:pPr lvl="1"/>
            <a:r>
              <a:rPr lang="en-US" dirty="0"/>
              <a:t>Will it cost more or less to use open-source software over time?</a:t>
            </a:r>
          </a:p>
          <a:p>
            <a:r>
              <a:rPr lang="en-US" dirty="0"/>
              <a:t>Make or buy decision</a:t>
            </a:r>
          </a:p>
          <a:p>
            <a:pPr lvl="1"/>
            <a:r>
              <a:rPr lang="en-US" dirty="0"/>
              <a:t>Should software be written from scratch or bought?</a:t>
            </a:r>
          </a:p>
          <a:p>
            <a:r>
              <a:rPr lang="en-US" dirty="0"/>
              <a:t>Go or no-go decision</a:t>
            </a:r>
          </a:p>
          <a:p>
            <a:pPr lvl="1"/>
            <a:r>
              <a:rPr lang="en-US" dirty="0"/>
              <a:t>Should a project (especially a software development project) be done or not?</a:t>
            </a:r>
          </a:p>
          <a:p>
            <a:pPr lvl="1"/>
            <a:r>
              <a:rPr lang="en-US" dirty="0"/>
              <a:t>If the project is already running but there are issues, should it be continued?</a:t>
            </a:r>
          </a:p>
        </p:txBody>
      </p:sp>
    </p:spTree>
    <p:extLst>
      <p:ext uri="{BB962C8B-B14F-4D97-AF65-F5344CB8AC3E}">
        <p14:creationId xmlns:p14="http://schemas.microsoft.com/office/powerpoint/2010/main" val="975520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0E03D-D3A9-49E2-B507-D900AE3D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conventions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D6C2D3-9A0F-42BB-965B-2D6FF6CAF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Assets are good things</a:t>
            </a:r>
          </a:p>
          <a:p>
            <a:r>
              <a:rPr lang="en-US" dirty="0"/>
              <a:t>Liabilities are bad things</a:t>
            </a:r>
          </a:p>
          <a:p>
            <a:r>
              <a:rPr lang="en-US" dirty="0"/>
              <a:t>Even so, for reasons best known to business people, debt is sometimes listed as an asset</a:t>
            </a:r>
          </a:p>
          <a:p>
            <a:pPr lvl="1"/>
            <a:r>
              <a:rPr lang="en-US" dirty="0"/>
              <a:t>Take an accounting course if you want to go deep into this</a:t>
            </a:r>
          </a:p>
          <a:p>
            <a:r>
              <a:rPr lang="en-US" dirty="0"/>
              <a:t>We will look at money from some actor's perspective</a:t>
            </a:r>
          </a:p>
          <a:p>
            <a:pPr lvl="1"/>
            <a:r>
              <a:rPr lang="en-US" dirty="0"/>
              <a:t>Assets like deposits and revenues will be positive</a:t>
            </a:r>
          </a:p>
          <a:p>
            <a:pPr lvl="1"/>
            <a:r>
              <a:rPr lang="en-US" dirty="0"/>
              <a:t>Liabilities like costs and rental payments will be negative</a:t>
            </a:r>
          </a:p>
        </p:txBody>
      </p:sp>
    </p:spTree>
    <p:extLst>
      <p:ext uri="{BB962C8B-B14F-4D97-AF65-F5344CB8AC3E}">
        <p14:creationId xmlns:p14="http://schemas.microsoft.com/office/powerpoint/2010/main" val="2425455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648B2-0222-4BEC-860B-8A1FA366C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value of money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576EC-224D-4746-81CD-05B3BA80CE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Money seems simple, but a lot of the madness business people talk about boils down to a question:</a:t>
            </a:r>
          </a:p>
          <a:p>
            <a:pPr lvl="1"/>
            <a:r>
              <a:rPr lang="en-US" dirty="0"/>
              <a:t>Would you rather be given $100 today or $120 a year from now?</a:t>
            </a:r>
          </a:p>
          <a:p>
            <a:r>
              <a:rPr lang="en-US" dirty="0"/>
              <a:t>A similar question is:</a:t>
            </a:r>
          </a:p>
          <a:p>
            <a:pPr lvl="1"/>
            <a:r>
              <a:rPr lang="en-US" dirty="0"/>
              <a:t>Should you spend $1,000 now to prevent a security hole that is likely to cost your business $10,000 over the next 10 years?</a:t>
            </a:r>
          </a:p>
          <a:p>
            <a:r>
              <a:rPr lang="en-US" dirty="0"/>
              <a:t>The answer to both of these questions is:</a:t>
            </a:r>
          </a:p>
          <a:p>
            <a:pPr lvl="1"/>
            <a:r>
              <a:rPr lang="en-US" b="1" dirty="0"/>
              <a:t>It depends.</a:t>
            </a:r>
          </a:p>
          <a:p>
            <a:r>
              <a:rPr lang="en-US" dirty="0"/>
              <a:t>You </a:t>
            </a:r>
            <a:r>
              <a:rPr lang="en-US" b="1" dirty="0"/>
              <a:t>cannot</a:t>
            </a:r>
            <a:r>
              <a:rPr lang="en-US" dirty="0"/>
              <a:t> answer these questions without considering </a:t>
            </a:r>
            <a:r>
              <a:rPr lang="en-US" i="1" dirty="0"/>
              <a:t>what else</a:t>
            </a:r>
            <a:r>
              <a:rPr lang="en-US" dirty="0"/>
              <a:t> you would be doing with the money over the time periods in question</a:t>
            </a:r>
          </a:p>
          <a:p>
            <a:r>
              <a:rPr lang="en-US" dirty="0"/>
              <a:t>Money doesn't simply sit around: it can be invested with the chance to grow over time</a:t>
            </a:r>
          </a:p>
        </p:txBody>
      </p:sp>
    </p:spTree>
    <p:extLst>
      <p:ext uri="{BB962C8B-B14F-4D97-AF65-F5344CB8AC3E}">
        <p14:creationId xmlns:p14="http://schemas.microsoft.com/office/powerpoint/2010/main" val="4194740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10191</TotalTime>
  <Words>1317</Words>
  <Application>Microsoft Office PowerPoint</Application>
  <PresentationFormat>Widescreen</PresentationFormat>
  <Paragraphs>187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Cambria Math</vt:lpstr>
      <vt:lpstr>Corbel</vt:lpstr>
      <vt:lpstr>Wingdings</vt:lpstr>
      <vt:lpstr>Wingdings 2</vt:lpstr>
      <vt:lpstr>Wingdings 3</vt:lpstr>
      <vt:lpstr>Module</vt:lpstr>
      <vt:lpstr>COMP 3100</vt:lpstr>
      <vt:lpstr>Last time</vt:lpstr>
      <vt:lpstr>Questions?</vt:lpstr>
      <vt:lpstr>Project 4</vt:lpstr>
      <vt:lpstr>Exam 2 Post Mortem</vt:lpstr>
      <vt:lpstr>Financial and Economic Planning</vt:lpstr>
      <vt:lpstr>Finances matter</vt:lpstr>
      <vt:lpstr>Financial conventions</vt:lpstr>
      <vt:lpstr>Time value of money</vt:lpstr>
      <vt:lpstr>Simple interest</vt:lpstr>
      <vt:lpstr>Inflation</vt:lpstr>
      <vt:lpstr>Current inflation</vt:lpstr>
      <vt:lpstr>Compound interest</vt:lpstr>
      <vt:lpstr>Discounted present value</vt:lpstr>
      <vt:lpstr>Example: buy or lease</vt:lpstr>
      <vt:lpstr>Example: go or no-go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843</cp:revision>
  <dcterms:created xsi:type="dcterms:W3CDTF">2009-08-24T20:26:10Z</dcterms:created>
  <dcterms:modified xsi:type="dcterms:W3CDTF">2024-11-12T14:15:24Z</dcterms:modified>
</cp:coreProperties>
</file>